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ato-regular.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b7570968a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b7570968a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7570968a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7570968a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1" name="Shape 71"/>
        <p:cNvGrpSpPr/>
        <p:nvPr/>
      </p:nvGrpSpPr>
      <p:grpSpPr>
        <a:xfrm>
          <a:off x="0" y="0"/>
          <a:ext cx="0" cy="0"/>
          <a:chOff x="0" y="0"/>
          <a:chExt cx="0" cy="0"/>
        </a:xfrm>
      </p:grpSpPr>
      <p:sp>
        <p:nvSpPr>
          <p:cNvPr id="72" name="Google Shape;72;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73" name="Google Shape;73;p14"/>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4" name="Google Shape;74;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 name="Shape 75"/>
        <p:cNvGrpSpPr/>
        <p:nvPr/>
      </p:nvGrpSpPr>
      <p:grpSpPr>
        <a:xfrm>
          <a:off x="0" y="0"/>
          <a:ext cx="0" cy="0"/>
          <a:chOff x="0" y="0"/>
          <a:chExt cx="0" cy="0"/>
        </a:xfrm>
      </p:grpSpPr>
      <p:sp>
        <p:nvSpPr>
          <p:cNvPr id="76" name="Google Shape;76;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Char char="●"/>
              <a:defRPr sz="3600"/>
            </a:lvl1pPr>
            <a:lvl2pPr lvl="1" rtl="0" algn="ctr">
              <a:spcBef>
                <a:spcPts val="0"/>
              </a:spcBef>
              <a:spcAft>
                <a:spcPts val="0"/>
              </a:spcAft>
              <a:buSzPts val="3600"/>
              <a:buChar char="○"/>
              <a:defRPr sz="3600"/>
            </a:lvl2pPr>
            <a:lvl3pPr lvl="2" rtl="0" algn="ctr">
              <a:spcBef>
                <a:spcPts val="0"/>
              </a:spcBef>
              <a:spcAft>
                <a:spcPts val="0"/>
              </a:spcAft>
              <a:buSzPts val="3600"/>
              <a:buChar char="■"/>
              <a:defRPr sz="3600"/>
            </a:lvl3pPr>
            <a:lvl4pPr lvl="3" rtl="0" algn="ctr">
              <a:spcBef>
                <a:spcPts val="0"/>
              </a:spcBef>
              <a:spcAft>
                <a:spcPts val="0"/>
              </a:spcAft>
              <a:buSzPts val="3600"/>
              <a:buChar char="●"/>
              <a:defRPr sz="3600"/>
            </a:lvl4pPr>
            <a:lvl5pPr lvl="4" rtl="0" algn="ctr">
              <a:spcBef>
                <a:spcPts val="0"/>
              </a:spcBef>
              <a:spcAft>
                <a:spcPts val="0"/>
              </a:spcAft>
              <a:buSzPts val="3600"/>
              <a:buChar char="○"/>
              <a:defRPr sz="3600"/>
            </a:lvl5pPr>
            <a:lvl6pPr lvl="5" rtl="0" algn="ctr">
              <a:spcBef>
                <a:spcPts val="0"/>
              </a:spcBef>
              <a:spcAft>
                <a:spcPts val="0"/>
              </a:spcAft>
              <a:buSzPts val="3600"/>
              <a:buChar char="■"/>
              <a:defRPr sz="3600"/>
            </a:lvl6pPr>
            <a:lvl7pPr lvl="6" rtl="0" algn="ctr">
              <a:spcBef>
                <a:spcPts val="0"/>
              </a:spcBef>
              <a:spcAft>
                <a:spcPts val="0"/>
              </a:spcAft>
              <a:buSzPts val="3600"/>
              <a:buChar char="●"/>
              <a:defRPr sz="3600"/>
            </a:lvl7pPr>
            <a:lvl8pPr lvl="7" rtl="0" algn="ctr">
              <a:spcBef>
                <a:spcPts val="0"/>
              </a:spcBef>
              <a:spcAft>
                <a:spcPts val="0"/>
              </a:spcAft>
              <a:buSzPts val="3600"/>
              <a:buChar char="○"/>
              <a:defRPr sz="3600"/>
            </a:lvl8pPr>
            <a:lvl9pPr lvl="8" rtl="0" algn="ctr">
              <a:spcBef>
                <a:spcPts val="0"/>
              </a:spcBef>
              <a:spcAft>
                <a:spcPts val="0"/>
              </a:spcAft>
              <a:buSzPts val="3600"/>
              <a:buChar char="■"/>
              <a:defRPr sz="3600"/>
            </a:lvl9pPr>
          </a:lstStyle>
          <a:p/>
        </p:txBody>
      </p:sp>
      <p:sp>
        <p:nvSpPr>
          <p:cNvPr id="77" name="Google Shape;7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0" name="Google Shape;80;p16"/>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1" name="Google Shape;8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4" name="Google Shape;84;p17"/>
          <p:cNvSpPr txBox="1"/>
          <p:nvPr>
            <p:ph idx="1" type="body"/>
          </p:nvPr>
        </p:nvSpPr>
        <p:spPr>
          <a:xfrm>
            <a:off x="3117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5" name="Google Shape;85;p17"/>
          <p:cNvSpPr txBox="1"/>
          <p:nvPr>
            <p:ph idx="2" type="body"/>
          </p:nvPr>
        </p:nvSpPr>
        <p:spPr>
          <a:xfrm>
            <a:off x="48324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6" name="Google Shape;8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9" name="Google Shape;8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 name="Shape 90"/>
        <p:cNvGrpSpPr/>
        <p:nvPr/>
      </p:nvGrpSpPr>
      <p:grpSpPr>
        <a:xfrm>
          <a:off x="0" y="0"/>
          <a:ext cx="0" cy="0"/>
          <a:chOff x="0" y="0"/>
          <a:chExt cx="0" cy="0"/>
        </a:xfrm>
      </p:grpSpPr>
      <p:sp>
        <p:nvSpPr>
          <p:cNvPr id="91" name="Google Shape;91;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p:txBody>
      </p:sp>
      <p:sp>
        <p:nvSpPr>
          <p:cNvPr id="92" name="Google Shape;92;p19"/>
          <p:cNvSpPr txBox="1"/>
          <p:nvPr>
            <p:ph idx="1" type="body"/>
          </p:nvPr>
        </p:nvSpPr>
        <p:spPr>
          <a:xfrm>
            <a:off x="311700" y="1389600"/>
            <a:ext cx="2808000" cy="31794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3" name="Google Shape;9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4" name="Shape 94"/>
        <p:cNvGrpSpPr/>
        <p:nvPr/>
      </p:nvGrpSpPr>
      <p:grpSpPr>
        <a:xfrm>
          <a:off x="0" y="0"/>
          <a:ext cx="0" cy="0"/>
          <a:chOff x="0" y="0"/>
          <a:chExt cx="0" cy="0"/>
        </a:xfrm>
      </p:grpSpPr>
      <p:sp>
        <p:nvSpPr>
          <p:cNvPr id="95" name="Google Shape;95;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4800"/>
              <a:buChar char="●"/>
              <a:defRPr sz="4800"/>
            </a:lvl1pPr>
            <a:lvl2pPr lvl="1" rtl="0">
              <a:spcBef>
                <a:spcPts val="0"/>
              </a:spcBef>
              <a:spcAft>
                <a:spcPts val="0"/>
              </a:spcAft>
              <a:buSzPts val="4800"/>
              <a:buChar char="○"/>
              <a:defRPr sz="4800"/>
            </a:lvl2pPr>
            <a:lvl3pPr lvl="2" rtl="0">
              <a:spcBef>
                <a:spcPts val="0"/>
              </a:spcBef>
              <a:spcAft>
                <a:spcPts val="0"/>
              </a:spcAft>
              <a:buSzPts val="4800"/>
              <a:buChar char="■"/>
              <a:defRPr sz="4800"/>
            </a:lvl3pPr>
            <a:lvl4pPr lvl="3" rtl="0">
              <a:spcBef>
                <a:spcPts val="0"/>
              </a:spcBef>
              <a:spcAft>
                <a:spcPts val="0"/>
              </a:spcAft>
              <a:buSzPts val="4800"/>
              <a:buChar char="●"/>
              <a:defRPr sz="4800"/>
            </a:lvl4pPr>
            <a:lvl5pPr lvl="4" rtl="0">
              <a:spcBef>
                <a:spcPts val="0"/>
              </a:spcBef>
              <a:spcAft>
                <a:spcPts val="0"/>
              </a:spcAft>
              <a:buSzPts val="4800"/>
              <a:buChar char="○"/>
              <a:defRPr sz="4800"/>
            </a:lvl5pPr>
            <a:lvl6pPr lvl="5" rtl="0">
              <a:spcBef>
                <a:spcPts val="0"/>
              </a:spcBef>
              <a:spcAft>
                <a:spcPts val="0"/>
              </a:spcAft>
              <a:buSzPts val="4800"/>
              <a:buChar char="■"/>
              <a:defRPr sz="4800"/>
            </a:lvl6pPr>
            <a:lvl7pPr lvl="6" rtl="0">
              <a:spcBef>
                <a:spcPts val="0"/>
              </a:spcBef>
              <a:spcAft>
                <a:spcPts val="0"/>
              </a:spcAft>
              <a:buSzPts val="4800"/>
              <a:buChar char="●"/>
              <a:defRPr sz="4800"/>
            </a:lvl7pPr>
            <a:lvl8pPr lvl="7" rtl="0">
              <a:spcBef>
                <a:spcPts val="0"/>
              </a:spcBef>
              <a:spcAft>
                <a:spcPts val="0"/>
              </a:spcAft>
              <a:buSzPts val="4800"/>
              <a:buChar char="○"/>
              <a:defRPr sz="4800"/>
            </a:lvl8pPr>
            <a:lvl9pPr lvl="8" rtl="0">
              <a:spcBef>
                <a:spcPts val="0"/>
              </a:spcBef>
              <a:spcAft>
                <a:spcPts val="0"/>
              </a:spcAft>
              <a:buSzPts val="4800"/>
              <a:buChar char="■"/>
              <a:defRPr sz="4800"/>
            </a:lvl9pPr>
          </a:lstStyle>
          <a:p/>
        </p:txBody>
      </p:sp>
      <p:sp>
        <p:nvSpPr>
          <p:cNvPr id="96" name="Google Shape;9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7" name="Shape 97"/>
        <p:cNvGrpSpPr/>
        <p:nvPr/>
      </p:nvGrpSpPr>
      <p:grpSpPr>
        <a:xfrm>
          <a:off x="0" y="0"/>
          <a:ext cx="0" cy="0"/>
          <a:chOff x="0" y="0"/>
          <a:chExt cx="0" cy="0"/>
        </a:xfrm>
      </p:grpSpPr>
      <p:sp>
        <p:nvSpPr>
          <p:cNvPr id="98" name="Google Shape;98;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200"/>
              <a:buChar char="●"/>
              <a:defRPr sz="4200"/>
            </a:lvl1pPr>
            <a:lvl2pPr lvl="1" rtl="0" algn="ctr">
              <a:spcBef>
                <a:spcPts val="0"/>
              </a:spcBef>
              <a:spcAft>
                <a:spcPts val="0"/>
              </a:spcAft>
              <a:buSzPts val="4200"/>
              <a:buChar char="○"/>
              <a:defRPr sz="4200"/>
            </a:lvl2pPr>
            <a:lvl3pPr lvl="2" rtl="0" algn="ctr">
              <a:spcBef>
                <a:spcPts val="0"/>
              </a:spcBef>
              <a:spcAft>
                <a:spcPts val="0"/>
              </a:spcAft>
              <a:buSzPts val="4200"/>
              <a:buChar char="■"/>
              <a:defRPr sz="4200"/>
            </a:lvl3pPr>
            <a:lvl4pPr lvl="3" rtl="0" algn="ctr">
              <a:spcBef>
                <a:spcPts val="0"/>
              </a:spcBef>
              <a:spcAft>
                <a:spcPts val="0"/>
              </a:spcAft>
              <a:buSzPts val="4200"/>
              <a:buChar char="●"/>
              <a:defRPr sz="4200"/>
            </a:lvl4pPr>
            <a:lvl5pPr lvl="4" rtl="0" algn="ctr">
              <a:spcBef>
                <a:spcPts val="0"/>
              </a:spcBef>
              <a:spcAft>
                <a:spcPts val="0"/>
              </a:spcAft>
              <a:buSzPts val="4200"/>
              <a:buChar char="○"/>
              <a:defRPr sz="4200"/>
            </a:lvl5pPr>
            <a:lvl6pPr lvl="5" rtl="0" algn="ctr">
              <a:spcBef>
                <a:spcPts val="0"/>
              </a:spcBef>
              <a:spcAft>
                <a:spcPts val="0"/>
              </a:spcAft>
              <a:buSzPts val="4200"/>
              <a:buChar char="■"/>
              <a:defRPr sz="4200"/>
            </a:lvl6pPr>
            <a:lvl7pPr lvl="6" rtl="0" algn="ctr">
              <a:spcBef>
                <a:spcPts val="0"/>
              </a:spcBef>
              <a:spcAft>
                <a:spcPts val="0"/>
              </a:spcAft>
              <a:buSzPts val="4200"/>
              <a:buChar char="●"/>
              <a:defRPr sz="4200"/>
            </a:lvl7pPr>
            <a:lvl8pPr lvl="7" rtl="0" algn="ctr">
              <a:spcBef>
                <a:spcPts val="0"/>
              </a:spcBef>
              <a:spcAft>
                <a:spcPts val="0"/>
              </a:spcAft>
              <a:buSzPts val="4200"/>
              <a:buChar char="○"/>
              <a:defRPr sz="4200"/>
            </a:lvl8pPr>
            <a:lvl9pPr lvl="8" rtl="0" algn="ctr">
              <a:spcBef>
                <a:spcPts val="0"/>
              </a:spcBef>
              <a:spcAft>
                <a:spcPts val="0"/>
              </a:spcAft>
              <a:buSzPts val="4200"/>
              <a:buChar char="■"/>
              <a:defRPr sz="4200"/>
            </a:lvl9pPr>
          </a:lstStyle>
          <a:p/>
        </p:txBody>
      </p:sp>
      <p:sp>
        <p:nvSpPr>
          <p:cNvPr id="100" name="Google Shape;100;p21"/>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1" name="Google Shape;101;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2" name="Google Shape;10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400"/>
              <a:buNone/>
              <a:defRPr/>
            </a:lvl1pPr>
          </a:lstStyle>
          <a:p/>
        </p:txBody>
      </p:sp>
      <p:sp>
        <p:nvSpPr>
          <p:cNvPr id="105" name="Google Shape;10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2000"/>
              <a:buChar char="●"/>
              <a:defRPr sz="12000"/>
            </a:lvl1pPr>
            <a:lvl2pPr lvl="1" rtl="0" algn="ctr">
              <a:spcBef>
                <a:spcPts val="0"/>
              </a:spcBef>
              <a:spcAft>
                <a:spcPts val="0"/>
              </a:spcAft>
              <a:buSzPts val="12000"/>
              <a:buChar char="○"/>
              <a:defRPr sz="12000"/>
            </a:lvl2pPr>
            <a:lvl3pPr lvl="2" rtl="0" algn="ctr">
              <a:spcBef>
                <a:spcPts val="0"/>
              </a:spcBef>
              <a:spcAft>
                <a:spcPts val="0"/>
              </a:spcAft>
              <a:buSzPts val="12000"/>
              <a:buChar char="■"/>
              <a:defRPr sz="12000"/>
            </a:lvl3pPr>
            <a:lvl4pPr lvl="3" rtl="0" algn="ctr">
              <a:spcBef>
                <a:spcPts val="0"/>
              </a:spcBef>
              <a:spcAft>
                <a:spcPts val="0"/>
              </a:spcAft>
              <a:buSzPts val="12000"/>
              <a:buChar char="●"/>
              <a:defRPr sz="12000"/>
            </a:lvl4pPr>
            <a:lvl5pPr lvl="4" rtl="0" algn="ctr">
              <a:spcBef>
                <a:spcPts val="0"/>
              </a:spcBef>
              <a:spcAft>
                <a:spcPts val="0"/>
              </a:spcAft>
              <a:buSzPts val="12000"/>
              <a:buChar char="○"/>
              <a:defRPr sz="12000"/>
            </a:lvl5pPr>
            <a:lvl6pPr lvl="5" rtl="0" algn="ctr">
              <a:spcBef>
                <a:spcPts val="0"/>
              </a:spcBef>
              <a:spcAft>
                <a:spcPts val="0"/>
              </a:spcAft>
              <a:buSzPts val="12000"/>
              <a:buChar char="■"/>
              <a:defRPr sz="12000"/>
            </a:lvl6pPr>
            <a:lvl7pPr lvl="6" rtl="0" algn="ctr">
              <a:spcBef>
                <a:spcPts val="0"/>
              </a:spcBef>
              <a:spcAft>
                <a:spcPts val="0"/>
              </a:spcAft>
              <a:buSzPts val="12000"/>
              <a:buChar char="●"/>
              <a:defRPr sz="12000"/>
            </a:lvl7pPr>
            <a:lvl8pPr lvl="7" rtl="0" algn="ctr">
              <a:spcBef>
                <a:spcPts val="0"/>
              </a:spcBef>
              <a:spcAft>
                <a:spcPts val="0"/>
              </a:spcAft>
              <a:buSzPts val="12000"/>
              <a:buChar char="○"/>
              <a:defRPr sz="12000"/>
            </a:lvl8pPr>
            <a:lvl9pPr lvl="8" rtl="0" algn="ctr">
              <a:spcBef>
                <a:spcPts val="0"/>
              </a:spcBef>
              <a:spcAft>
                <a:spcPts val="0"/>
              </a:spcAft>
              <a:buSzPts val="12000"/>
              <a:buChar char="■"/>
              <a:defRPr sz="12000"/>
            </a:lvl9pPr>
          </a:lstStyle>
          <a:p>
            <a:r>
              <a:t>xx%</a:t>
            </a:r>
          </a:p>
        </p:txBody>
      </p:sp>
      <p:sp>
        <p:nvSpPr>
          <p:cNvPr id="108" name="Google Shape;108;p23"/>
          <p:cNvSpPr txBox="1"/>
          <p:nvPr>
            <p:ph idx="1" type="body"/>
          </p:nvPr>
        </p:nvSpPr>
        <p:spPr>
          <a:xfrm>
            <a:off x="311700" y="3152225"/>
            <a:ext cx="8520600" cy="1300800"/>
          </a:xfrm>
          <a:prstGeom prst="rect">
            <a:avLst/>
          </a:prstGeom>
          <a:noFill/>
          <a:ln>
            <a:noFill/>
          </a:ln>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09" name="Google Shape;109;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 name="Shape 110"/>
        <p:cNvGrpSpPr/>
        <p:nvPr/>
      </p:nvGrpSpPr>
      <p:grpSpPr>
        <a:xfrm>
          <a:off x="0" y="0"/>
          <a:ext cx="0" cy="0"/>
          <a:chOff x="0" y="0"/>
          <a:chExt cx="0" cy="0"/>
        </a:xfrm>
      </p:grpSpPr>
      <p:sp>
        <p:nvSpPr>
          <p:cNvPr id="111" name="Google Shape;11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8" name="Shape 68"/>
        <p:cNvGrpSpPr/>
        <p:nvPr/>
      </p:nvGrpSpPr>
      <p:grpSpPr>
        <a:xfrm>
          <a:off x="0" y="0"/>
          <a:ext cx="0" cy="0"/>
          <a:chOff x="0" y="0"/>
          <a:chExt cx="0" cy="0"/>
        </a:xfrm>
      </p:grpSpPr>
      <p:sp>
        <p:nvSpPr>
          <p:cNvPr id="69" name="Google Shape;69;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70" name="Google Shape;70;p13"/>
          <p:cNvPicPr preferRelativeResize="0"/>
          <p:nvPr/>
        </p:nvPicPr>
        <p:blipFill rotWithShape="1">
          <a:blip r:embed="rId1">
            <a:alphaModFix/>
          </a:blip>
          <a:srcRect b="22215" l="0" r="8240" t="0"/>
          <a:stretch/>
        </p:blipFill>
        <p:spPr>
          <a:xfrm>
            <a:off x="6714375" y="0"/>
            <a:ext cx="2429625" cy="52605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0000"/>
        </a:solidFill>
      </p:bgPr>
    </p:bg>
    <p:spTree>
      <p:nvGrpSpPr>
        <p:cNvPr id="115" name="Shape 115"/>
        <p:cNvGrpSpPr/>
        <p:nvPr/>
      </p:nvGrpSpPr>
      <p:grpSpPr>
        <a:xfrm>
          <a:off x="0" y="0"/>
          <a:ext cx="0" cy="0"/>
          <a:chOff x="0" y="0"/>
          <a:chExt cx="0" cy="0"/>
        </a:xfrm>
      </p:grpSpPr>
      <p:sp>
        <p:nvSpPr>
          <p:cNvPr id="116" name="Google Shape;116;p25"/>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Zomato Restaurants Analysis</a:t>
            </a:r>
            <a:endParaRPr/>
          </a:p>
        </p:txBody>
      </p:sp>
      <p:sp>
        <p:nvSpPr>
          <p:cNvPr id="117" name="Google Shape;117;p25"/>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 demonstration by Arpit Shrotriya</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sp>
        <p:nvSpPr>
          <p:cNvPr id="177" name="Google Shape;177;p34"/>
          <p:cNvSpPr txBox="1"/>
          <p:nvPr>
            <p:ph idx="1" type="subTitle"/>
          </p:nvPr>
        </p:nvSpPr>
        <p:spPr>
          <a:xfrm>
            <a:off x="265500" y="653700"/>
            <a:ext cx="40452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300">
                <a:solidFill>
                  <a:schemeClr val="dk1"/>
                </a:solidFill>
              </a:rPr>
              <a:t>Influence of Online Delivery and Table Booking</a:t>
            </a:r>
            <a:endParaRPr b="1" sz="2300">
              <a:solidFill>
                <a:schemeClr val="dk1"/>
              </a:solidFill>
            </a:endParaRPr>
          </a:p>
          <a:p>
            <a:pPr indent="0" lvl="0" marL="0" rtl="0" algn="l">
              <a:lnSpc>
                <a:spcPct val="115000"/>
              </a:lnSpc>
              <a:spcBef>
                <a:spcPts val="1600"/>
              </a:spcBef>
              <a:spcAft>
                <a:spcPts val="1600"/>
              </a:spcAft>
              <a:buNone/>
            </a:pPr>
            <a:r>
              <a:rPr lang="en" sz="1200">
                <a:solidFill>
                  <a:srgbClr val="374151"/>
                </a:solidFill>
                <a:highlight>
                  <a:srgbClr val="FFFFFF"/>
                </a:highlight>
                <a:latin typeface="Roboto"/>
                <a:ea typeface="Roboto"/>
                <a:cs typeface="Roboto"/>
                <a:sym typeface="Roboto"/>
              </a:rPr>
              <a:t>By examining the correlation between service offerings and customer feedback, stakeholders gain valuable insights into the importance of these services in enhancing overall customer satisfaction and loyalty.</a:t>
            </a:r>
            <a:endParaRPr sz="1800"/>
          </a:p>
        </p:txBody>
      </p:sp>
      <p:pic>
        <p:nvPicPr>
          <p:cNvPr id="178" name="Google Shape;178;p34"/>
          <p:cNvPicPr preferRelativeResize="0"/>
          <p:nvPr/>
        </p:nvPicPr>
        <p:blipFill rotWithShape="1">
          <a:blip r:embed="rId3">
            <a:alphaModFix/>
          </a:blip>
          <a:srcRect b="8615" l="0" r="0" t="8623"/>
          <a:stretch/>
        </p:blipFill>
        <p:spPr>
          <a:xfrm>
            <a:off x="4488725" y="0"/>
            <a:ext cx="4655272" cy="51435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descr="Screen Shot 2015-11-20 at 9.47.21 AM.png" id="183" name="Google Shape;183;p35"/>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84" name="Google Shape;184;p35"/>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Distribution of Different Price Ranges</a:t>
            </a:r>
            <a:endParaRPr sz="4000"/>
          </a:p>
        </p:txBody>
      </p:sp>
      <p:pic>
        <p:nvPicPr>
          <p:cNvPr id="185" name="Google Shape;185;p35"/>
          <p:cNvPicPr preferRelativeResize="0"/>
          <p:nvPr/>
        </p:nvPicPr>
        <p:blipFill>
          <a:blip r:embed="rId4">
            <a:alphaModFix/>
          </a:blip>
          <a:stretch>
            <a:fillRect/>
          </a:stretch>
        </p:blipFill>
        <p:spPr>
          <a:xfrm>
            <a:off x="464725" y="2300550"/>
            <a:ext cx="6166674" cy="2363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pic>
        <p:nvPicPr>
          <p:cNvPr id="190" name="Google Shape;190;p36"/>
          <p:cNvPicPr preferRelativeResize="0"/>
          <p:nvPr/>
        </p:nvPicPr>
        <p:blipFill rotWithShape="1">
          <a:blip r:embed="rId3">
            <a:alphaModFix/>
          </a:blip>
          <a:srcRect b="7734" l="0" r="0" t="7734"/>
          <a:stretch/>
        </p:blipFill>
        <p:spPr>
          <a:xfrm>
            <a:off x="0" y="0"/>
            <a:ext cx="9143997" cy="5143498"/>
          </a:xfrm>
          <a:prstGeom prst="rect">
            <a:avLst/>
          </a:prstGeom>
          <a:noFill/>
          <a:ln>
            <a:noFill/>
          </a:ln>
        </p:spPr>
      </p:pic>
      <p:sp>
        <p:nvSpPr>
          <p:cNvPr id="191" name="Google Shape;191;p36"/>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6"/>
          <p:cNvSpPr txBox="1"/>
          <p:nvPr>
            <p:ph idx="4294967295" type="body"/>
          </p:nvPr>
        </p:nvSpPr>
        <p:spPr>
          <a:xfrm>
            <a:off x="481300" y="529650"/>
            <a:ext cx="41511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800">
                <a:solidFill>
                  <a:schemeClr val="accent5"/>
                </a:solidFill>
              </a:rPr>
              <a:t>Conclusion</a:t>
            </a:r>
            <a:endParaRPr b="1" sz="2800">
              <a:solidFill>
                <a:schemeClr val="accent5"/>
              </a:solidFill>
            </a:endParaRPr>
          </a:p>
          <a:p>
            <a:pPr indent="0" lvl="0" marL="0" rtl="0" algn="l">
              <a:lnSpc>
                <a:spcPct val="100000"/>
              </a:lnSpc>
              <a:spcBef>
                <a:spcPts val="1600"/>
              </a:spcBef>
              <a:spcAft>
                <a:spcPts val="0"/>
              </a:spcAft>
              <a:buNone/>
            </a:pPr>
            <a:r>
              <a:rPr lang="en">
                <a:solidFill>
                  <a:schemeClr val="lt1"/>
                </a:solidFill>
              </a:rPr>
              <a:t>Key findings derived from the analysis conducted on various aspects of the restaurant industry, accompanied by actionable recommendations for stakeholders.</a:t>
            </a:r>
            <a:endParaRPr>
              <a:solidFill>
                <a:schemeClr val="lt1"/>
              </a:solidFill>
            </a:endParaRPr>
          </a:p>
          <a:p>
            <a:pPr indent="-342900" lvl="0" marL="457200" rtl="0" algn="l">
              <a:lnSpc>
                <a:spcPct val="100000"/>
              </a:lnSpc>
              <a:spcBef>
                <a:spcPts val="1600"/>
              </a:spcBef>
              <a:spcAft>
                <a:spcPts val="0"/>
              </a:spcAft>
              <a:buClr>
                <a:schemeClr val="lt1"/>
              </a:buClr>
              <a:buSzPts val="1800"/>
              <a:buAutoNum type="arabicPeriod"/>
            </a:pPr>
            <a:r>
              <a:rPr lang="en">
                <a:solidFill>
                  <a:schemeClr val="lt1"/>
                </a:solidFill>
              </a:rPr>
              <a:t>Customer Preferences and Satisfaction</a:t>
            </a:r>
            <a:endParaRPr>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lang="en">
                <a:solidFill>
                  <a:schemeClr val="lt1"/>
                </a:solidFill>
              </a:rPr>
              <a:t>Competitive Landscape and Market Opportunities</a:t>
            </a:r>
            <a:endParaRPr>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lang="en">
                <a:solidFill>
                  <a:schemeClr val="lt1"/>
                </a:solidFill>
              </a:rPr>
              <a:t>Financial Considerations and Cost Management</a:t>
            </a:r>
            <a:endParaRPr>
              <a:solidFill>
                <a:schemeClr val="lt1"/>
              </a:solidFill>
            </a:endParaRPr>
          </a:p>
          <a:p>
            <a:pPr indent="0" lvl="0" marL="0" rtl="0" algn="l">
              <a:lnSpc>
                <a:spcPct val="100000"/>
              </a:lnSpc>
              <a:spcBef>
                <a:spcPts val="1600"/>
              </a:spcBef>
              <a:spcAft>
                <a:spcPts val="1600"/>
              </a:spcAft>
              <a:buNone/>
            </a:pPr>
            <a:r>
              <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7"/>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198" name="Google Shape;198;p37"/>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Thank you</a:t>
            </a:r>
            <a:endParaRPr sz="4200">
              <a:solidFill>
                <a:schemeClr val="accent5"/>
              </a:solidFill>
            </a:endParaRPr>
          </a:p>
          <a:p>
            <a:pPr indent="0" lvl="0" marL="0" rtl="0" algn="l">
              <a:spcBef>
                <a:spcPts val="1000"/>
              </a:spcBef>
              <a:spcAft>
                <a:spcPts val="0"/>
              </a:spcAft>
              <a:buNone/>
            </a:pPr>
            <a:r>
              <a:rPr b="0" lang="en" sz="2100"/>
              <a:t>We look forward to the opportunity for expanding restaurants to new countries to collaborate with you and contribute to the culinary-success in the future.</a:t>
            </a:r>
            <a:endParaRPr b="0" sz="2100"/>
          </a:p>
          <a:p>
            <a:pPr indent="0" lvl="0" marL="0" rtl="0" algn="l">
              <a:lnSpc>
                <a:spcPct val="115000"/>
              </a:lnSpc>
              <a:spcBef>
                <a:spcPts val="1000"/>
              </a:spcBef>
              <a:spcAft>
                <a:spcPts val="1000"/>
              </a:spcAft>
              <a:buNone/>
            </a:pPr>
            <a:r>
              <a:t/>
            </a:r>
            <a:endParaRPr sz="2400" u="sng">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6"/>
          <p:cNvSpPr txBox="1"/>
          <p:nvPr/>
        </p:nvSpPr>
        <p:spPr>
          <a:xfrm>
            <a:off x="530250" y="657900"/>
            <a:ext cx="8071800" cy="40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26"/>
          <p:cNvPicPr preferRelativeResize="0"/>
          <p:nvPr/>
        </p:nvPicPr>
        <p:blipFill>
          <a:blip r:embed="rId3">
            <a:alphaModFix/>
          </a:blip>
          <a:stretch>
            <a:fillRect/>
          </a:stretch>
        </p:blipFill>
        <p:spPr>
          <a:xfrm>
            <a:off x="1163650" y="1374725"/>
            <a:ext cx="7035725" cy="3673525"/>
          </a:xfrm>
          <a:prstGeom prst="rect">
            <a:avLst/>
          </a:prstGeom>
          <a:noFill/>
          <a:ln>
            <a:noFill/>
          </a:ln>
        </p:spPr>
      </p:pic>
      <p:sp>
        <p:nvSpPr>
          <p:cNvPr id="124" name="Google Shape;124;p26"/>
          <p:cNvSpPr txBox="1"/>
          <p:nvPr/>
        </p:nvSpPr>
        <p:spPr>
          <a:xfrm>
            <a:off x="1198000" y="559725"/>
            <a:ext cx="6962100" cy="667800"/>
          </a:xfrm>
          <a:prstGeom prst="rect">
            <a:avLst/>
          </a:prstGeom>
          <a:noFill/>
          <a:ln>
            <a:noFill/>
          </a:ln>
        </p:spPr>
        <p:txBody>
          <a:bodyPr anchorCtr="0" anchor="t" bIns="91425" lIns="91425" spcFirstLastPara="1" rIns="91425" wrap="square" tIns="91425">
            <a:noAutofit/>
          </a:bodyPr>
          <a:lstStyle/>
          <a:p>
            <a:pPr indent="0" lvl="0" marL="1828800" rtl="0" algn="l">
              <a:spcBef>
                <a:spcPts val="0"/>
              </a:spcBef>
              <a:spcAft>
                <a:spcPts val="0"/>
              </a:spcAft>
              <a:buNone/>
            </a:pPr>
            <a:r>
              <a:rPr b="1" lang="en" sz="1800"/>
              <a:t>Online Delivery Restaurants</a:t>
            </a:r>
            <a:endParaRPr b="1"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7"/>
          <p:cNvSpPr txBox="1"/>
          <p:nvPr/>
        </p:nvSpPr>
        <p:spPr>
          <a:xfrm>
            <a:off x="424438" y="3604300"/>
            <a:ext cx="7840200" cy="105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latin typeface="Lato"/>
                <a:ea typeface="Lato"/>
                <a:cs typeface="Lato"/>
                <a:sym typeface="Lato"/>
              </a:rPr>
              <a:t>Spreadsheet Project:</a:t>
            </a:r>
            <a:endParaRPr b="1" sz="2400">
              <a:latin typeface="Lato"/>
              <a:ea typeface="Lato"/>
              <a:cs typeface="Lato"/>
              <a:sym typeface="Lato"/>
            </a:endParaRPr>
          </a:p>
          <a:p>
            <a:pPr indent="0" lvl="0" marL="0" rtl="0" algn="l">
              <a:spcBef>
                <a:spcPts val="1000"/>
              </a:spcBef>
              <a:spcAft>
                <a:spcPts val="0"/>
              </a:spcAft>
              <a:buClr>
                <a:schemeClr val="dk1"/>
              </a:buClr>
              <a:buSzPts val="1100"/>
              <a:buFont typeface="Arial"/>
              <a:buNone/>
            </a:pPr>
            <a:r>
              <a:rPr b="1" lang="en" sz="2400">
                <a:solidFill>
                  <a:schemeClr val="dk1"/>
                </a:solidFill>
                <a:latin typeface="Lato"/>
                <a:ea typeface="Lato"/>
                <a:cs typeface="Lato"/>
                <a:sym typeface="Lato"/>
              </a:rPr>
              <a:t>Zomato Restaurants Analysis</a:t>
            </a:r>
            <a:endParaRPr b="1" sz="2400">
              <a:latin typeface="Lato"/>
              <a:ea typeface="Lato"/>
              <a:cs typeface="Lato"/>
              <a:sym typeface="Lato"/>
            </a:endParaRPr>
          </a:p>
        </p:txBody>
      </p:sp>
      <p:pic>
        <p:nvPicPr>
          <p:cNvPr id="130" name="Google Shape;130;p27"/>
          <p:cNvPicPr preferRelativeResize="0"/>
          <p:nvPr/>
        </p:nvPicPr>
        <p:blipFill>
          <a:blip r:embed="rId3">
            <a:alphaModFix/>
          </a:blip>
          <a:stretch>
            <a:fillRect/>
          </a:stretch>
        </p:blipFill>
        <p:spPr>
          <a:xfrm>
            <a:off x="2853750" y="1088525"/>
            <a:ext cx="2981576" cy="22361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8"/>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Data Cleaning</a:t>
            </a:r>
            <a:endParaRPr sz="2400"/>
          </a:p>
        </p:txBody>
      </p:sp>
      <p:sp>
        <p:nvSpPr>
          <p:cNvPr id="136" name="Google Shape;136;p28"/>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In this phase of the project, the focus was on preparing the data for analysis by cleaning it and addressing any inconsistencies or missing values. The following steps were taken to clean the data using appropriate Excel formulas</a:t>
            </a:r>
            <a:endParaRPr b="0" sz="1800">
              <a:latin typeface="Lato"/>
              <a:ea typeface="Lato"/>
              <a:cs typeface="Lato"/>
              <a:sym typeface="Lato"/>
            </a:endParaRPr>
          </a:p>
          <a:p>
            <a:pPr indent="-342900" lvl="0" marL="457200" rtl="0" algn="l">
              <a:lnSpc>
                <a:spcPct val="115000"/>
              </a:lnSpc>
              <a:spcBef>
                <a:spcPts val="1600"/>
              </a:spcBef>
              <a:spcAft>
                <a:spcPts val="0"/>
              </a:spcAft>
              <a:buSzPts val="1800"/>
              <a:buFont typeface="Lato"/>
              <a:buAutoNum type="arabicPeriod"/>
            </a:pPr>
            <a:r>
              <a:rPr b="0" lang="en" sz="1800">
                <a:latin typeface="Lato"/>
                <a:ea typeface="Lato"/>
                <a:cs typeface="Lato"/>
                <a:sym typeface="Lato"/>
              </a:rPr>
              <a:t>Handling Null or Mishandled Values</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AutoNum type="arabicPeriod"/>
            </a:pPr>
            <a:r>
              <a:rPr b="0" lang="en" sz="1800">
                <a:latin typeface="Lato"/>
                <a:ea typeface="Lato"/>
                <a:cs typeface="Lato"/>
                <a:sym typeface="Lato"/>
              </a:rPr>
              <a:t>Filling Country Names Using VLOOKUP</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AutoNum type="arabicPeriod"/>
            </a:pPr>
            <a:r>
              <a:rPr b="0" lang="en" sz="1800">
                <a:latin typeface="Lato"/>
                <a:ea typeface="Lato"/>
                <a:cs typeface="Lato"/>
                <a:sym typeface="Lato"/>
              </a:rPr>
              <a:t>Ensuring Consistency and Accuracy</a:t>
            </a:r>
            <a:endParaRPr b="0" sz="1800">
              <a:latin typeface="Lato"/>
              <a:ea typeface="Lato"/>
              <a:cs typeface="Lato"/>
              <a:sym typeface="Lato"/>
            </a:endParaRPr>
          </a:p>
        </p:txBody>
      </p:sp>
      <p:pic>
        <p:nvPicPr>
          <p:cNvPr descr="Book titled, &quot;Made To Stick,&quot; standing on its side" id="137" name="Google Shape;137;p28"/>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1" name="Shape 141"/>
        <p:cNvGrpSpPr/>
        <p:nvPr/>
      </p:nvGrpSpPr>
      <p:grpSpPr>
        <a:xfrm>
          <a:off x="0" y="0"/>
          <a:ext cx="0" cy="0"/>
          <a:chOff x="0" y="0"/>
          <a:chExt cx="0" cy="0"/>
        </a:xfrm>
      </p:grpSpPr>
      <p:pic>
        <p:nvPicPr>
          <p:cNvPr id="142" name="Google Shape;142;p2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43" name="Google Shape;143;p29"/>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4" name="Google Shape;144;p29"/>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Raleway"/>
                <a:ea typeface="Raleway"/>
                <a:cs typeface="Raleway"/>
                <a:sym typeface="Raleway"/>
              </a:rPr>
              <a:t>1. </a:t>
            </a:r>
            <a:r>
              <a:rPr b="1" lang="en" sz="2000">
                <a:solidFill>
                  <a:schemeClr val="lt2"/>
                </a:solidFill>
                <a:latin typeface="Raleway"/>
                <a:ea typeface="Raleway"/>
                <a:cs typeface="Raleway"/>
                <a:sym typeface="Raleway"/>
              </a:rPr>
              <a:t>Restaurant Distribution by Country</a:t>
            </a:r>
            <a:endParaRPr b="1" sz="2000">
              <a:solidFill>
                <a:schemeClr val="lt2"/>
              </a:solidFill>
              <a:latin typeface="Raleway"/>
              <a:ea typeface="Raleway"/>
              <a:cs typeface="Raleway"/>
              <a:sym typeface="Raleway"/>
            </a:endParaRPr>
          </a:p>
        </p:txBody>
      </p:sp>
      <p:sp>
        <p:nvSpPr>
          <p:cNvPr id="145" name="Google Shape;145;p29"/>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This slide presents a table illustrating the distribution of restaurants opened in each country, providing valuable insights into the geographic spread of restaurant establishments.</a:t>
            </a:r>
            <a:endParaRPr sz="1200">
              <a:solidFill>
                <a:schemeClr val="dk2"/>
              </a:solidFill>
              <a:latin typeface="Raleway"/>
              <a:ea typeface="Raleway"/>
              <a:cs typeface="Raleway"/>
              <a:sym typeface="Raleway"/>
            </a:endParaRPr>
          </a:p>
          <a:p>
            <a:pPr indent="-317500" lvl="0" marL="457200" rtl="0" algn="l">
              <a:spcBef>
                <a:spcPts val="1600"/>
              </a:spcBef>
              <a:spcAft>
                <a:spcPts val="1000"/>
              </a:spcAft>
              <a:buClr>
                <a:schemeClr val="dk1"/>
              </a:buClr>
              <a:buSzPts val="1400"/>
              <a:buFont typeface="Raleway"/>
              <a:buChar char="➔"/>
            </a:pPr>
            <a:r>
              <a:t/>
            </a:r>
            <a:endParaRPr sz="1200">
              <a:solidFill>
                <a:schemeClr val="dk2"/>
              </a:solidFill>
              <a:latin typeface="Raleway"/>
              <a:ea typeface="Raleway"/>
              <a:cs typeface="Raleway"/>
              <a:sym typeface="Raleway"/>
            </a:endParaRPr>
          </a:p>
        </p:txBody>
      </p:sp>
      <p:pic>
        <p:nvPicPr>
          <p:cNvPr id="146" name="Google Shape;146;p29"/>
          <p:cNvPicPr preferRelativeResize="0"/>
          <p:nvPr/>
        </p:nvPicPr>
        <p:blipFill>
          <a:blip r:embed="rId5">
            <a:alphaModFix/>
          </a:blip>
          <a:stretch>
            <a:fillRect/>
          </a:stretch>
        </p:blipFill>
        <p:spPr>
          <a:xfrm>
            <a:off x="1360400" y="2727022"/>
            <a:ext cx="6423201" cy="2253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0"/>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Restaurants Opened Each Year</a:t>
            </a:r>
            <a:endParaRPr sz="4000"/>
          </a:p>
          <a:p>
            <a:pPr indent="0" lvl="0" marL="0" rtl="0" algn="l">
              <a:spcBef>
                <a:spcPts val="0"/>
              </a:spcBef>
              <a:spcAft>
                <a:spcPts val="0"/>
              </a:spcAft>
              <a:buNone/>
            </a:pPr>
            <a:r>
              <a:t/>
            </a:r>
            <a:endParaRPr sz="4000"/>
          </a:p>
          <a:p>
            <a:pPr indent="0" lvl="0" marL="0" rtl="0" algn="l">
              <a:spcBef>
                <a:spcPts val="0"/>
              </a:spcBef>
              <a:spcAft>
                <a:spcPts val="0"/>
              </a:spcAft>
              <a:buNone/>
            </a:pPr>
            <a:r>
              <a:t/>
            </a:r>
            <a:endParaRPr sz="4000"/>
          </a:p>
        </p:txBody>
      </p:sp>
      <p:pic>
        <p:nvPicPr>
          <p:cNvPr id="152" name="Google Shape;152;p30"/>
          <p:cNvPicPr preferRelativeResize="0"/>
          <p:nvPr/>
        </p:nvPicPr>
        <p:blipFill>
          <a:blip r:embed="rId3">
            <a:alphaModFix/>
          </a:blip>
          <a:stretch>
            <a:fillRect/>
          </a:stretch>
        </p:blipFill>
        <p:spPr>
          <a:xfrm>
            <a:off x="972275" y="1720326"/>
            <a:ext cx="7199426" cy="2931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1"/>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900">
                <a:solidFill>
                  <a:schemeClr val="accent5"/>
                </a:solidFill>
              </a:rPr>
              <a:t>Countries with Lesser Competition</a:t>
            </a:r>
            <a:endParaRPr sz="3900"/>
          </a:p>
          <a:p>
            <a:pPr indent="0" lvl="0" marL="0" rtl="0" algn="l">
              <a:spcBef>
                <a:spcPts val="1000"/>
              </a:spcBef>
              <a:spcAft>
                <a:spcPts val="0"/>
              </a:spcAft>
              <a:buNone/>
            </a:pPr>
            <a:r>
              <a:rPr b="0" lang="en" sz="1700"/>
              <a:t>Recommendations for countries where opening new restaurants could be strategically advantageous based on an analysis of the count of restaurants and the average cost for two people.</a:t>
            </a:r>
            <a:endParaRPr b="0" sz="1700"/>
          </a:p>
          <a:p>
            <a:pPr indent="0" lvl="0" marL="0" rtl="0" algn="l">
              <a:spcBef>
                <a:spcPts val="1000"/>
              </a:spcBef>
              <a:spcAft>
                <a:spcPts val="0"/>
              </a:spcAft>
              <a:buClr>
                <a:schemeClr val="dk2"/>
              </a:buClr>
              <a:buSzPts val="1100"/>
              <a:buFont typeface="Arial"/>
              <a:buNone/>
            </a:pPr>
            <a:r>
              <a:rPr b="0" lang="en" sz="1000"/>
              <a:t>Canada (Country Code 37):</a:t>
            </a:r>
            <a:endParaRPr b="0" sz="1000"/>
          </a:p>
          <a:p>
            <a:pPr indent="0" lvl="0" marL="0" rtl="0" algn="l">
              <a:spcBef>
                <a:spcPts val="1000"/>
              </a:spcBef>
              <a:spcAft>
                <a:spcPts val="0"/>
              </a:spcAft>
              <a:buClr>
                <a:schemeClr val="dk2"/>
              </a:buClr>
              <a:buSzPts val="1100"/>
              <a:buFont typeface="Arial"/>
              <a:buNone/>
            </a:pPr>
            <a:r>
              <a:rPr b="0" lang="en" sz="1000"/>
              <a:t>Reasoning: With only four cities having one restaurant each, Canada presents potential areas with relatively low competition, indicating opportunities for market entry and growth.</a:t>
            </a:r>
            <a:endParaRPr b="0" sz="1000"/>
          </a:p>
          <a:p>
            <a:pPr indent="0" lvl="0" marL="0" rtl="0" algn="l">
              <a:spcBef>
                <a:spcPts val="1000"/>
              </a:spcBef>
              <a:spcAft>
                <a:spcPts val="0"/>
              </a:spcAft>
              <a:buClr>
                <a:schemeClr val="dk2"/>
              </a:buClr>
              <a:buSzPts val="1100"/>
              <a:buFont typeface="Arial"/>
              <a:buNone/>
            </a:pPr>
            <a:r>
              <a:rPr b="0" lang="en" sz="1000"/>
              <a:t>Insights: The limited number of restaurants coupled with a diverse culinary landscape and moderate average cost for dining out make Canada an attractive market for new restaurant ventures.</a:t>
            </a:r>
            <a:endParaRPr b="0" sz="1000"/>
          </a:p>
          <a:p>
            <a:pPr indent="0" lvl="0" marL="0" rtl="0" algn="l">
              <a:spcBef>
                <a:spcPts val="1000"/>
              </a:spcBef>
              <a:spcAft>
                <a:spcPts val="0"/>
              </a:spcAft>
              <a:buClr>
                <a:schemeClr val="dk2"/>
              </a:buClr>
              <a:buSzPts val="1100"/>
              <a:buFont typeface="Arial"/>
              <a:buNone/>
            </a:pPr>
            <a:r>
              <a:rPr b="0" lang="en" sz="1000"/>
              <a:t>Australia (Country Code 14):</a:t>
            </a:r>
            <a:endParaRPr b="0" sz="1000"/>
          </a:p>
          <a:p>
            <a:pPr indent="0" lvl="0" marL="0" rtl="0" algn="l">
              <a:spcBef>
                <a:spcPts val="1000"/>
              </a:spcBef>
              <a:spcAft>
                <a:spcPts val="0"/>
              </a:spcAft>
              <a:buClr>
                <a:schemeClr val="dk2"/>
              </a:buClr>
              <a:buSzPts val="1100"/>
              <a:buFont typeface="Arial"/>
              <a:buNone/>
            </a:pPr>
            <a:r>
              <a:rPr b="0" lang="en" sz="1000"/>
              <a:t>Reasoning: Australia exhibits a favorable landscape for new restaurant openings, with each city featuring only one restaurant and offering nominal prices for dining out.</a:t>
            </a:r>
            <a:endParaRPr b="0" sz="1000"/>
          </a:p>
          <a:p>
            <a:pPr indent="0" lvl="0" marL="0" rtl="0" algn="l">
              <a:spcBef>
                <a:spcPts val="1000"/>
              </a:spcBef>
              <a:spcAft>
                <a:spcPts val="0"/>
              </a:spcAft>
              <a:buClr>
                <a:schemeClr val="dk2"/>
              </a:buClr>
              <a:buSzPts val="1100"/>
              <a:buFont typeface="Arial"/>
              <a:buNone/>
            </a:pPr>
            <a:r>
              <a:rPr b="0" lang="en" sz="1000"/>
              <a:t>Insights: The combination of low competition and affordable dining options suggests a conducive environment for establishing new culinary ventures in Australia.</a:t>
            </a:r>
            <a:endParaRPr b="0" sz="1000"/>
          </a:p>
          <a:p>
            <a:pPr indent="0" lvl="0" marL="0" rtl="0" algn="l">
              <a:spcBef>
                <a:spcPts val="1000"/>
              </a:spcBef>
              <a:spcAft>
                <a:spcPts val="1000"/>
              </a:spcAft>
              <a:buNone/>
            </a:pPr>
            <a:r>
              <a:t/>
            </a:r>
            <a:endParaRPr b="0" sz="1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1" name="Shape 161"/>
        <p:cNvGrpSpPr/>
        <p:nvPr/>
      </p:nvGrpSpPr>
      <p:grpSpPr>
        <a:xfrm>
          <a:off x="0" y="0"/>
          <a:ext cx="0" cy="0"/>
          <a:chOff x="0" y="0"/>
          <a:chExt cx="0" cy="0"/>
        </a:xfrm>
      </p:grpSpPr>
      <p:pic>
        <p:nvPicPr>
          <p:cNvPr id="162" name="Google Shape;162;p32"/>
          <p:cNvPicPr preferRelativeResize="0"/>
          <p:nvPr/>
        </p:nvPicPr>
        <p:blipFill>
          <a:blip r:embed="rId3">
            <a:alphaModFix/>
          </a:blip>
          <a:stretch>
            <a:fillRect/>
          </a:stretch>
        </p:blipFill>
        <p:spPr>
          <a:xfrm>
            <a:off x="191650" y="193587"/>
            <a:ext cx="4254600" cy="4818038"/>
          </a:xfrm>
          <a:prstGeom prst="rect">
            <a:avLst/>
          </a:prstGeom>
          <a:noFill/>
          <a:ln>
            <a:noFill/>
          </a:ln>
        </p:spPr>
      </p:pic>
      <p:pic>
        <p:nvPicPr>
          <p:cNvPr descr="Piece of duct tape sticking a note to the slide" id="163" name="Google Shape;163;p32"/>
          <p:cNvPicPr preferRelativeResize="0"/>
          <p:nvPr/>
        </p:nvPicPr>
        <p:blipFill rotWithShape="1">
          <a:blip r:embed="rId4">
            <a:alphaModFix/>
          </a:blip>
          <a:srcRect b="10011" l="9244" r="2118" t="5926"/>
          <a:stretch/>
        </p:blipFill>
        <p:spPr>
          <a:xfrm rot="154828">
            <a:off x="1282950" y="178151"/>
            <a:ext cx="2072000" cy="736050"/>
          </a:xfrm>
          <a:prstGeom prst="rect">
            <a:avLst/>
          </a:prstGeom>
          <a:noFill/>
          <a:ln>
            <a:noFill/>
          </a:ln>
        </p:spPr>
      </p:pic>
      <p:sp>
        <p:nvSpPr>
          <p:cNvPr id="164" name="Google Shape;164;p32"/>
          <p:cNvSpPr txBox="1"/>
          <p:nvPr/>
        </p:nvSpPr>
        <p:spPr>
          <a:xfrm>
            <a:off x="602500" y="762722"/>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lt2"/>
                </a:solidFill>
                <a:latin typeface="Raleway"/>
                <a:ea typeface="Raleway"/>
                <a:cs typeface="Raleway"/>
                <a:sym typeface="Raleway"/>
              </a:rPr>
              <a:t>Current Quality of Restaurants</a:t>
            </a:r>
            <a:endParaRPr b="1" sz="1900">
              <a:solidFill>
                <a:schemeClr val="lt2"/>
              </a:solidFill>
              <a:latin typeface="Raleway"/>
              <a:ea typeface="Raleway"/>
              <a:cs typeface="Raleway"/>
              <a:sym typeface="Raleway"/>
            </a:endParaRPr>
          </a:p>
        </p:txBody>
      </p:sp>
      <p:sp>
        <p:nvSpPr>
          <p:cNvPr id="165" name="Google Shape;165;p32"/>
          <p:cNvSpPr txBox="1"/>
          <p:nvPr>
            <p:ph idx="4294967295" type="body"/>
          </p:nvPr>
        </p:nvSpPr>
        <p:spPr>
          <a:xfrm>
            <a:off x="602500" y="140833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A comprehensive analysis of the current quality of restaurants in the suggested countries based on ratings and the count of votes.</a:t>
            </a:r>
            <a:endParaRPr sz="1200">
              <a:latin typeface="Raleway"/>
              <a:ea typeface="Raleway"/>
              <a:cs typeface="Raleway"/>
              <a:sym typeface="Raleway"/>
            </a:endParaRPr>
          </a:p>
          <a:p>
            <a:pPr indent="0" lvl="0" marL="0" rtl="0" algn="l">
              <a:spcBef>
                <a:spcPts val="1600"/>
              </a:spcBef>
              <a:spcAft>
                <a:spcPts val="0"/>
              </a:spcAft>
              <a:buClr>
                <a:schemeClr val="dk2"/>
              </a:buClr>
              <a:buSzPts val="1100"/>
              <a:buFont typeface="Arial"/>
              <a:buNone/>
            </a:pPr>
            <a:r>
              <a:rPr lang="en" sz="1200">
                <a:latin typeface="Raleway"/>
                <a:ea typeface="Raleway"/>
                <a:cs typeface="Raleway"/>
                <a:sym typeface="Raleway"/>
              </a:rPr>
              <a:t>By examining these key metrics, stakeholders gain valuable insights into customer satisfaction levels and the overall performance of restaurants within the target markets.</a:t>
            </a:r>
            <a:endParaRPr sz="1200">
              <a:latin typeface="Raleway"/>
              <a:ea typeface="Raleway"/>
              <a:cs typeface="Raleway"/>
              <a:sym typeface="Raleway"/>
            </a:endParaRPr>
          </a:p>
          <a:p>
            <a:pPr indent="0" lvl="0" marL="457200" rtl="0" algn="l">
              <a:spcBef>
                <a:spcPts val="1600"/>
              </a:spcBef>
              <a:spcAft>
                <a:spcPts val="1000"/>
              </a:spcAft>
              <a:buNone/>
            </a:pPr>
            <a:r>
              <a:t/>
            </a:r>
            <a:endParaRPr sz="1200">
              <a:latin typeface="Raleway"/>
              <a:ea typeface="Raleway"/>
              <a:cs typeface="Raleway"/>
              <a:sym typeface="Raleway"/>
            </a:endParaRPr>
          </a:p>
        </p:txBody>
      </p:sp>
      <p:pic>
        <p:nvPicPr>
          <p:cNvPr id="166" name="Google Shape;166;p32"/>
          <p:cNvPicPr preferRelativeResize="0"/>
          <p:nvPr/>
        </p:nvPicPr>
        <p:blipFill>
          <a:blip r:embed="rId5">
            <a:alphaModFix/>
          </a:blip>
          <a:stretch>
            <a:fillRect/>
          </a:stretch>
        </p:blipFill>
        <p:spPr>
          <a:xfrm>
            <a:off x="4446250" y="917400"/>
            <a:ext cx="4392951" cy="33704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0" name="Shape 170"/>
        <p:cNvGrpSpPr/>
        <p:nvPr/>
      </p:nvGrpSpPr>
      <p:grpSpPr>
        <a:xfrm>
          <a:off x="0" y="0"/>
          <a:ext cx="0" cy="0"/>
          <a:chOff x="0" y="0"/>
          <a:chExt cx="0" cy="0"/>
        </a:xfrm>
      </p:grpSpPr>
      <p:sp>
        <p:nvSpPr>
          <p:cNvPr id="171" name="Google Shape;171;p33"/>
          <p:cNvSpPr txBox="1"/>
          <p:nvPr>
            <p:ph idx="1" type="body"/>
          </p:nvPr>
        </p:nvSpPr>
        <p:spPr>
          <a:xfrm>
            <a:off x="5474550" y="980400"/>
            <a:ext cx="33921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Expenditure on Food in Suggested Countries</a:t>
            </a:r>
            <a:endParaRPr sz="24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A concise summary of the average cost for two people dining out in the suggested countries. By presenting this information, stakeholders gain valuable insights into the financial expenditure associated with operating.</a:t>
            </a:r>
            <a:r>
              <a:rPr lang="en" sz="1800"/>
              <a:t> </a:t>
            </a:r>
            <a:endParaRPr sz="1800">
              <a:solidFill>
                <a:srgbClr val="000000"/>
              </a:solidFill>
            </a:endParaRPr>
          </a:p>
        </p:txBody>
      </p:sp>
      <p:pic>
        <p:nvPicPr>
          <p:cNvPr id="172" name="Google Shape;172;p33"/>
          <p:cNvPicPr preferRelativeResize="0"/>
          <p:nvPr/>
        </p:nvPicPr>
        <p:blipFill>
          <a:blip r:embed="rId3">
            <a:alphaModFix/>
          </a:blip>
          <a:stretch>
            <a:fillRect/>
          </a:stretch>
        </p:blipFill>
        <p:spPr>
          <a:xfrm>
            <a:off x="0" y="745650"/>
            <a:ext cx="5385600" cy="36522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ewton">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